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9"/>
  </p:notesMasterIdLst>
  <p:handoutMasterIdLst>
    <p:handoutMasterId r:id="rId18"/>
  </p:handoutMasterIdLst>
  <p:sldIdLst>
    <p:sldId id="257" r:id="rId3"/>
    <p:sldId id="259" r:id="rId4"/>
    <p:sldId id="261" r:id="rId5"/>
    <p:sldId id="267" r:id="rId6"/>
    <p:sldId id="268" r:id="rId7"/>
    <p:sldId id="269" r:id="rId8"/>
    <p:sldId id="270" r:id="rId10"/>
    <p:sldId id="271" r:id="rId11"/>
    <p:sldId id="272" r:id="rId12"/>
    <p:sldId id="273" r:id="rId13"/>
    <p:sldId id="274" r:id="rId14"/>
    <p:sldId id="275" r:id="rId15"/>
    <p:sldId id="276" r:id="rId16"/>
    <p:sldId id="277" r:id="rId17"/>
  </p:sldIdLst>
  <p:sldSz cx="12192000" cy="6858000"/>
  <p:notesSz cx="6858000" cy="9144000"/>
  <p:embeddedFontLst>
    <p:embeddedFont>
      <p:font typeface="微软雅黑" panose="020B0503020204020204" charset="-122"/>
      <p:regular r:id="rId22"/>
    </p:embeddedFont>
    <p:embeddedFont>
      <p:font typeface="楷体" panose="02010609060101010101" pitchFamily="49" charset="-122"/>
      <p:regular r:id="rId23"/>
    </p:embeddedFont>
    <p:embeddedFont>
      <p:font typeface="Ebrima" panose="02000000000000000000" pitchFamily="2" charset="0"/>
      <p:regular r:id="rId24"/>
      <p:bold r:id="rId25"/>
    </p:embeddedFont>
    <p:embeddedFont>
      <p:font typeface="深海之鱼愿你喜" charset="-122"/>
      <p:regular r:id="rId26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CDCDC"/>
    <a:srgbClr val="F0F0F0"/>
    <a:srgbClr val="E6E6E6"/>
    <a:srgbClr val="C8C8C8"/>
    <a:srgbClr val="FFFFFF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78" d="100"/>
          <a:sy n="78" d="100"/>
        </p:scale>
        <p:origin x="654" y="54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6" Type="http://schemas.openxmlformats.org/officeDocument/2006/relationships/font" Target="fonts/font5.fntdata"/><Relationship Id="rId25" Type="http://schemas.openxmlformats.org/officeDocument/2006/relationships/font" Target="fonts/font4.fntdata"/><Relationship Id="rId24" Type="http://schemas.openxmlformats.org/officeDocument/2006/relationships/font" Target="fonts/font3.fntdata"/><Relationship Id="rId23" Type="http://schemas.openxmlformats.org/officeDocument/2006/relationships/font" Target="fonts/font2.fntdata"/><Relationship Id="rId22" Type="http://schemas.openxmlformats.org/officeDocument/2006/relationships/font" Target="fonts/font1.fntdata"/><Relationship Id="rId21" Type="http://schemas.openxmlformats.org/officeDocument/2006/relationships/tableStyles" Target="tableStyles.xml"/><Relationship Id="rId20" Type="http://schemas.openxmlformats.org/officeDocument/2006/relationships/viewProps" Target="viewProps.xml"/><Relationship Id="rId2" Type="http://schemas.openxmlformats.org/officeDocument/2006/relationships/theme" Target="theme/theme1.xml"/><Relationship Id="rId19" Type="http://schemas.openxmlformats.org/officeDocument/2006/relationships/presProps" Target="presProps.xml"/><Relationship Id="rId18" Type="http://schemas.openxmlformats.org/officeDocument/2006/relationships/handoutMaster" Target="handoutMasters/handoutMaster1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endParaRPr lang="zh-CN" altLang="en-US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endParaRPr lang="zh-CN" altLang="en-US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1AC49D05-6128-4D0D-A32A-06A5E73B386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5849F42C-2DAE-424C-A4B8-3140182C3E9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6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669882" y="2588281"/>
            <a:ext cx="10852237" cy="899167"/>
          </a:xfrm>
        </p:spPr>
        <p:txBody>
          <a:bodyPr lIns="101600" tIns="38100" rIns="25400" bIns="38100" anchor="t" anchorCtr="0">
            <a:noAutofit/>
          </a:bodyPr>
          <a:lstStyle>
            <a:lvl1pPr algn="ctr">
              <a:defRPr sz="5400" b="0" spc="6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669882" y="3566160"/>
            <a:ext cx="10852237" cy="950984"/>
          </a:xfrm>
        </p:spPr>
        <p:txBody>
          <a:bodyPr lIns="101600" tIns="38100" rIns="76200" bIns="38100">
            <a:no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2400" u="none" strike="noStrike" kern="1200" cap="none" spc="200" normalizeH="0" baseline="0">
                <a:solidFill>
                  <a:schemeClr val="tx1"/>
                </a:solidFill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69930" y="952508"/>
            <a:ext cx="10852237" cy="504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669882" y="2588281"/>
            <a:ext cx="10852237" cy="899167"/>
          </a:xfrm>
        </p:spPr>
        <p:txBody>
          <a:bodyPr vert="horz" lIns="101600" tIns="38100" rIns="25400" bIns="38100" rtlCol="0" anchor="t" anchorCtr="0">
            <a:no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5400" b="0" i="0" u="none" strike="noStrike" kern="1200" cap="none" spc="600" normalizeH="0" baseline="0" noProof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  <a:endParaRPr>
              <a:sym typeface="+mn-ea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69882" y="1296000"/>
            <a:ext cx="10852237" cy="5041355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930" y="3808730"/>
            <a:ext cx="10852237" cy="624845"/>
          </a:xfrm>
        </p:spPr>
        <p:txBody>
          <a:bodyPr lIns="101600" tIns="38100" rIns="63500" bIns="38100" anchor="t" anchorCtr="0">
            <a:noAutofit/>
          </a:bodyPr>
          <a:lstStyle>
            <a:lvl1pPr>
              <a:defRPr sz="3600" b="0" u="none" strike="noStrike" kern="1200" cap="none" spc="300" normalizeH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669925" y="4511675"/>
            <a:ext cx="10852237" cy="1077985"/>
          </a:xfrm>
        </p:spPr>
        <p:txBody>
          <a:bodyPr lIns="101600" tIns="38100" rIns="76200" bIns="38100">
            <a:noAutofit/>
          </a:bodyPr>
          <a:lstStyle>
            <a:lvl1pPr marL="0" indent="0" eaLnBrk="1" fontAlgn="auto" latinLnBrk="0" hangingPunct="1">
              <a:buNone/>
              <a:defRPr kumimoji="0" lang="zh-CN" altLang="en-US" sz="16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69930" y="1296000"/>
            <a:ext cx="5283242" cy="5040000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238877" y="1296000"/>
            <a:ext cx="5283242" cy="5040000"/>
          </a:xfrm>
        </p:spPr>
        <p:txBody>
          <a:bodyPr>
            <a:noAutofit/>
          </a:bodyPr>
          <a:lstStyle>
            <a:lvl1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69930" y="1296000"/>
            <a:ext cx="5283242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1" u="none" strike="noStrike" kern="1200" cap="none" spc="200" normalizeH="0" baseline="0">
                <a:solidFill>
                  <a:schemeClr val="tx1"/>
                </a:solidFill>
                <a:uFillTx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69925" y="1789043"/>
            <a:ext cx="5283200" cy="4552234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296000"/>
            <a:ext cx="5283242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789043"/>
            <a:ext cx="5283242" cy="4552234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69930" y="1296000"/>
            <a:ext cx="5283242" cy="5040000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238925" y="1296000"/>
            <a:ext cx="5283242" cy="50400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2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1.xml"/><Relationship Id="rId16" Type="http://schemas.openxmlformats.org/officeDocument/2006/relationships/tags" Target="../tags/tag60.xml"/><Relationship Id="rId15" Type="http://schemas.openxmlformats.org/officeDocument/2006/relationships/tags" Target="../tags/tag59.xml"/><Relationship Id="rId14" Type="http://schemas.openxmlformats.org/officeDocument/2006/relationships/tags" Target="../tags/tag58.xml"/><Relationship Id="rId13" Type="http://schemas.openxmlformats.org/officeDocument/2006/relationships/tags" Target="../tags/tag57.xml"/><Relationship Id="rId12" Type="http://schemas.openxmlformats.org/officeDocument/2006/relationships/tags" Target="../tags/tag56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FFFFFF"/>
            </a:gs>
            <a:gs pos="100000">
              <a:srgbClr val="DCDCDC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69882" y="432000"/>
            <a:ext cx="10852237" cy="648000"/>
          </a:xfrm>
          <a:prstGeom prst="rect">
            <a:avLst/>
          </a:prstGeom>
        </p:spPr>
        <p:txBody>
          <a:bodyPr vert="horz" lIns="101600" tIns="38100" rIns="76200" bIns="38100" rtlCol="0" anchor="ctr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69882" y="1296000"/>
            <a:ext cx="10852237" cy="5040000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17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800" b="1" u="none" strike="noStrike" kern="1200" cap="none" spc="200" normalizeH="0">
          <a:solidFill>
            <a:schemeClr val="tx1"/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62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image" Target="../media/image1.jpe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image" Target="../media/image1.jpe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image" Target="../media/image1.jpe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image" Target="../media/image1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image" Target="../media/image1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image" Target="../media/image1.jpe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image" Target="../media/image1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image" Target="../media/image1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image" Target="../media/image1.jpe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image" Target="../media/image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6995" y="-2666996"/>
            <a:ext cx="6858001" cy="12191996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932305" y="2270125"/>
            <a:ext cx="8625840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600" dirty="0">
                <a:latin typeface="Berlin Sans FB Demi" panose="020E0802020502020306" pitchFamily="34" charset="0"/>
              </a:rPr>
              <a:t>上报</a:t>
            </a:r>
            <a:r>
              <a:rPr lang="en-US" altLang="zh-CN" sz="6600" dirty="0">
                <a:latin typeface="Berlin Sans FB Demi" panose="020E0802020502020306" pitchFamily="34" charset="0"/>
              </a:rPr>
              <a:t>EMA</a:t>
            </a:r>
            <a:r>
              <a:rPr lang="zh-CN" altLang="en-US" sz="6600" dirty="0">
                <a:latin typeface="Berlin Sans FB Demi" panose="020E0802020502020306" pitchFamily="34" charset="0"/>
              </a:rPr>
              <a:t>事件</a:t>
            </a:r>
            <a:r>
              <a:rPr lang="en-US" altLang="zh-CN" sz="6600" dirty="0">
                <a:latin typeface="Berlin Sans FB Demi" panose="020E0802020502020306" pitchFamily="34" charset="0"/>
              </a:rPr>
              <a:t>APP</a:t>
            </a:r>
            <a:endParaRPr lang="en-US" altLang="zh-CN" sz="6600" dirty="0">
              <a:latin typeface="Berlin Sans FB Demi" panose="020E0802020502020306" pitchFamily="34" charset="0"/>
            </a:endParaRPr>
          </a:p>
        </p:txBody>
      </p:sp>
      <p:sp>
        <p:nvSpPr>
          <p:cNvPr id="9" name="TextBox 23"/>
          <p:cNvSpPr txBox="1"/>
          <p:nvPr/>
        </p:nvSpPr>
        <p:spPr>
          <a:xfrm>
            <a:off x="2199855" y="3539910"/>
            <a:ext cx="7792278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zh-CN" sz="3200" dirty="0">
                <a:latin typeface="楷体" panose="02010609060101010101" pitchFamily="49" charset="-122"/>
                <a:ea typeface="楷体" panose="02010609060101010101" pitchFamily="49" charset="-122"/>
                <a:cs typeface="Ebrima" panose="02000000000000000000" pitchFamily="2" charset="0"/>
              </a:rPr>
              <a:t>罗添盛，何智浩，曾令宏，李业天</a:t>
            </a:r>
            <a:endParaRPr lang="zh-CN" sz="3200" dirty="0">
              <a:latin typeface="楷体" panose="02010609060101010101" pitchFamily="49" charset="-122"/>
              <a:ea typeface="楷体" panose="02010609060101010101" pitchFamily="49" charset="-122"/>
              <a:cs typeface="Ebrima" panose="02000000000000000000" pitchFamily="2" charset="0"/>
            </a:endParaRPr>
          </a:p>
        </p:txBody>
      </p:sp>
      <p:sp>
        <p:nvSpPr>
          <p:cNvPr id="2" name="TextBox 23"/>
          <p:cNvSpPr txBox="1"/>
          <p:nvPr/>
        </p:nvSpPr>
        <p:spPr>
          <a:xfrm>
            <a:off x="2200490" y="4375570"/>
            <a:ext cx="7792278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200000"/>
              </a:lnSpc>
            </a:pPr>
            <a:r>
              <a:rPr lang="en-US" altLang="zh-CN" sz="3200" dirty="0">
                <a:latin typeface="楷体" panose="02010609060101010101" pitchFamily="49" charset="-122"/>
                <a:ea typeface="楷体" panose="02010609060101010101" pitchFamily="49" charset="-122"/>
                <a:cs typeface="Ebrima" panose="02000000000000000000" pitchFamily="2" charset="0"/>
              </a:rPr>
              <a:t>17</a:t>
            </a:r>
            <a:r>
              <a:rPr lang="zh-CN" altLang="en-US" sz="3200" dirty="0">
                <a:latin typeface="楷体" panose="02010609060101010101" pitchFamily="49" charset="-122"/>
                <a:ea typeface="楷体" panose="02010609060101010101" pitchFamily="49" charset="-122"/>
                <a:cs typeface="Ebrima" panose="02000000000000000000" pitchFamily="2" charset="0"/>
              </a:rPr>
              <a:t>软</a:t>
            </a:r>
            <a:r>
              <a:rPr lang="en-US" altLang="zh-CN" sz="3200" dirty="0">
                <a:latin typeface="楷体" panose="02010609060101010101" pitchFamily="49" charset="-122"/>
                <a:ea typeface="楷体" panose="02010609060101010101" pitchFamily="49" charset="-122"/>
                <a:cs typeface="Ebrima" panose="02000000000000000000" pitchFamily="2" charset="0"/>
              </a:rPr>
              <a:t>R2</a:t>
            </a:r>
            <a:endParaRPr lang="en-US" altLang="zh-CN" sz="3200" dirty="0">
              <a:latin typeface="楷体" panose="02010609060101010101" pitchFamily="49" charset="-122"/>
              <a:ea typeface="楷体" panose="02010609060101010101" pitchFamily="49" charset="-122"/>
              <a:cs typeface="Ebrima" panose="02000000000000000000" pitchFamily="2" charset="0"/>
            </a:endParaRPr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6995" y="-2666996"/>
            <a:ext cx="6858001" cy="12191996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298168" y="248503"/>
            <a:ext cx="11595653" cy="63610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298443" y="248149"/>
            <a:ext cx="7010403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3600" dirty="0">
                <a:latin typeface="深海之鱼愿你喜" charset="-122"/>
                <a:ea typeface="深海之鱼愿你喜" charset="-122"/>
              </a:rPr>
              <a:t>点击视频</a:t>
            </a:r>
            <a:endParaRPr lang="zh-CN" altLang="en-US" sz="3600" dirty="0">
              <a:latin typeface="深海之鱼愿你喜" charset="-122"/>
              <a:ea typeface="深海之鱼愿你喜" charset="-122"/>
            </a:endParaRPr>
          </a:p>
        </p:txBody>
      </p:sp>
      <p:pic>
        <p:nvPicPr>
          <p:cNvPr id="3" name="图片 2" descr="视频点开图_手机屏幕竖直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6175" y="401955"/>
            <a:ext cx="2793365" cy="6053455"/>
          </a:xfrm>
          <a:prstGeom prst="rect">
            <a:avLst/>
          </a:prstGeom>
        </p:spPr>
      </p:pic>
      <p:pic>
        <p:nvPicPr>
          <p:cNvPr id="6" name="图片 5" descr="视频手机屏幕横向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005" y="2190115"/>
            <a:ext cx="7183120" cy="331533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920240" y="1010920"/>
            <a:ext cx="597471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/>
              <a:t>点击视频会进入电影模式，左图是将手机横放，右图是将手机竖放，会根据手机的放置来自动切换模式</a:t>
            </a:r>
            <a:endParaRPr 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6995" y="-2666996"/>
            <a:ext cx="6858001" cy="12191996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298168" y="248503"/>
            <a:ext cx="11595653" cy="63610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>
                <a:sym typeface="+mn-ea"/>
              </a:rPr>
              <a:t>点击视频会进入电影模式，左图是将手机横放，右图是将手机竖放，会根据手机的放置来自动切换模式</a:t>
            </a:r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298443" y="248149"/>
            <a:ext cx="7010403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3600" dirty="0">
                <a:latin typeface="深海之鱼愿你喜" charset="-122"/>
                <a:ea typeface="深海之鱼愿你喜" charset="-122"/>
              </a:rPr>
              <a:t>点击添加视频</a:t>
            </a:r>
            <a:r>
              <a:rPr lang="en-US" altLang="zh-CN" sz="3600" dirty="0">
                <a:latin typeface="深海之鱼愿你喜" charset="-122"/>
                <a:ea typeface="深海之鱼愿你喜" charset="-122"/>
              </a:rPr>
              <a:t>/</a:t>
            </a:r>
            <a:r>
              <a:rPr lang="zh-CN" altLang="en-US" sz="3600" dirty="0">
                <a:latin typeface="深海之鱼愿你喜" charset="-122"/>
                <a:ea typeface="深海之鱼愿你喜" charset="-122"/>
              </a:rPr>
              <a:t>图片</a:t>
            </a:r>
            <a:endParaRPr lang="zh-CN" altLang="en-US" sz="3600" dirty="0">
              <a:latin typeface="深海之鱼愿你喜" charset="-122"/>
              <a:ea typeface="深海之鱼愿你喜" charset="-122"/>
            </a:endParaRPr>
          </a:p>
        </p:txBody>
      </p:sp>
      <p:pic>
        <p:nvPicPr>
          <p:cNvPr id="3" name="图片 2" descr="文件预览图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1510" y="489585"/>
            <a:ext cx="2712720" cy="5879465"/>
          </a:xfrm>
          <a:prstGeom prst="rect">
            <a:avLst/>
          </a:prstGeom>
        </p:spPr>
      </p:pic>
      <p:pic>
        <p:nvPicPr>
          <p:cNvPr id="6" name="图片 5" descr="文件打开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1260" y="489585"/>
            <a:ext cx="2718435" cy="589216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58470" y="1271905"/>
            <a:ext cx="37160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/>
              <a:t>可以用来点击图片或者视频来添加</a:t>
            </a:r>
            <a:endParaRPr 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6995" y="-2666996"/>
            <a:ext cx="6858001" cy="12191996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298168" y="248503"/>
            <a:ext cx="11595653" cy="63610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298443" y="248149"/>
            <a:ext cx="7010403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3600" dirty="0">
                <a:latin typeface="深海之鱼愿你喜" charset="-122"/>
                <a:ea typeface="深海之鱼愿你喜" charset="-122"/>
              </a:rPr>
              <a:t>首页删除</a:t>
            </a:r>
            <a:r>
              <a:rPr lang="en-US" altLang="zh-CN" sz="3600" dirty="0">
                <a:latin typeface="深海之鱼愿你喜" charset="-122"/>
                <a:ea typeface="深海之鱼愿你喜" charset="-122"/>
              </a:rPr>
              <a:t>/</a:t>
            </a:r>
            <a:r>
              <a:rPr lang="zh-CN" altLang="en-US" sz="3600" dirty="0">
                <a:latin typeface="深海之鱼愿你喜" charset="-122"/>
                <a:ea typeface="深海之鱼愿你喜" charset="-122"/>
              </a:rPr>
              <a:t>刷新</a:t>
            </a:r>
            <a:endParaRPr lang="zh-CN" altLang="en-US" sz="3600" dirty="0">
              <a:latin typeface="深海之鱼愿你喜" charset="-122"/>
              <a:ea typeface="深海之鱼愿你喜" charset="-122"/>
            </a:endParaRPr>
          </a:p>
        </p:txBody>
      </p:sp>
      <p:pic>
        <p:nvPicPr>
          <p:cNvPr id="7" name="图片 6" descr="长按删除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3760" y="367030"/>
            <a:ext cx="2824480" cy="6122670"/>
          </a:xfrm>
          <a:prstGeom prst="rect">
            <a:avLst/>
          </a:prstGeom>
        </p:spPr>
      </p:pic>
      <p:pic>
        <p:nvPicPr>
          <p:cNvPr id="8" name="图片 7" descr="主页刷新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3985" y="367030"/>
            <a:ext cx="2824480" cy="612203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58470" y="1271905"/>
            <a:ext cx="371602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/>
              <a:t>左图：</a:t>
            </a:r>
            <a:endParaRPr lang="zh-CN"/>
          </a:p>
          <a:p>
            <a:r>
              <a:rPr lang="zh-CN"/>
              <a:t>长按会出现 视图右上角会出现删除图标</a:t>
            </a:r>
            <a:endParaRPr lang="zh-CN"/>
          </a:p>
        </p:txBody>
      </p:sp>
      <p:sp>
        <p:nvSpPr>
          <p:cNvPr id="6" name="文本框 5"/>
          <p:cNvSpPr txBox="1"/>
          <p:nvPr/>
        </p:nvSpPr>
        <p:spPr>
          <a:xfrm>
            <a:off x="458470" y="2861310"/>
            <a:ext cx="371602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/>
              <a:t>右图：</a:t>
            </a:r>
            <a:endParaRPr lang="zh-CN"/>
          </a:p>
          <a:p>
            <a:r>
              <a:rPr lang="zh-CN"/>
              <a:t>手指从上往下拉能实现刷新效果，</a:t>
            </a:r>
            <a:r>
              <a:rPr lang="en-US" altLang="zh-CN"/>
              <a:t>2</a:t>
            </a:r>
            <a:r>
              <a:rPr lang="zh-CN" altLang="en-US"/>
              <a:t>秒后，如果有人新发送消息的话，会自动添加到最顶层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6995" y="-2666996"/>
            <a:ext cx="6858001" cy="12191996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298168" y="248503"/>
            <a:ext cx="11595653" cy="63610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298443" y="248149"/>
            <a:ext cx="7010403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3600" dirty="0">
                <a:latin typeface="深海之鱼愿你喜" charset="-122"/>
                <a:ea typeface="深海之鱼愿你喜" charset="-122"/>
              </a:rPr>
              <a:t>首页图片、视频</a:t>
            </a:r>
            <a:endParaRPr lang="zh-CN" altLang="en-US" sz="3600" dirty="0">
              <a:latin typeface="深海之鱼愿你喜" charset="-122"/>
              <a:ea typeface="深海之鱼愿你喜" charset="-122"/>
            </a:endParaRPr>
          </a:p>
        </p:txBody>
      </p:sp>
      <p:pic>
        <p:nvPicPr>
          <p:cNvPr id="3" name="图片 2" descr="主页图片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1195" y="393700"/>
            <a:ext cx="2800350" cy="6069965"/>
          </a:xfrm>
          <a:prstGeom prst="rect">
            <a:avLst/>
          </a:prstGeom>
        </p:spPr>
      </p:pic>
      <p:pic>
        <p:nvPicPr>
          <p:cNvPr id="6" name="图片 5" descr="主页图片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7865" y="393065"/>
            <a:ext cx="2800985" cy="60706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563245" y="2012315"/>
            <a:ext cx="371602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正常首页：完美实现视频和图片的混搭显示，</a:t>
            </a:r>
            <a:endParaRPr lang="zh-CN" altLang="en-US"/>
          </a:p>
          <a:p>
            <a:r>
              <a:rPr lang="zh-CN" altLang="en-US"/>
              <a:t>点击图片会进入 相册模式</a:t>
            </a:r>
            <a:endParaRPr lang="zh-CN" altLang="en-US"/>
          </a:p>
          <a:p>
            <a:r>
              <a:rPr lang="zh-CN" altLang="en-US"/>
              <a:t>点击视频会进入电影模式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6995" y="-2666996"/>
            <a:ext cx="6858001" cy="12191996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298168" y="248503"/>
            <a:ext cx="11595653" cy="63610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TextBox 23"/>
          <p:cNvSpPr txBox="1"/>
          <p:nvPr/>
        </p:nvSpPr>
        <p:spPr>
          <a:xfrm>
            <a:off x="5454650" y="2890520"/>
            <a:ext cx="128206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200000"/>
              </a:lnSpc>
            </a:pPr>
            <a:r>
              <a:rPr lang="en-US" sz="3600" dirty="0">
                <a:latin typeface="楷体" panose="02010609060101010101" pitchFamily="49" charset="-122"/>
                <a:ea typeface="楷体" panose="02010609060101010101" pitchFamily="49" charset="-122"/>
                <a:cs typeface="Ebrima" panose="02000000000000000000" pitchFamily="2" charset="0"/>
              </a:rPr>
              <a:t>END</a:t>
            </a:r>
            <a:endParaRPr lang="en-US" sz="3600" dirty="0">
              <a:latin typeface="楷体" panose="02010609060101010101" pitchFamily="49" charset="-122"/>
              <a:ea typeface="楷体" panose="02010609060101010101" pitchFamily="49" charset="-122"/>
              <a:cs typeface="Ebrima" panose="02000000000000000000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77155" y="-2666996"/>
            <a:ext cx="6858001" cy="12191996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1050925" y="525145"/>
            <a:ext cx="10110470" cy="23069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罗添盛（组长）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：</a:t>
            </a:r>
            <a:endParaRPr lang="zh-CN" altLang="en-US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chemeClr val="accent5">
                    <a:lumMod val="7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Android</a:t>
            </a: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: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登录注册，上传视频和电影模式，定位服务，主页网络九宫格图片和视频混搭，主页下拉刷新，主页长按删除，查询信息</a:t>
            </a: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.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 </a:t>
            </a:r>
            <a:r>
              <a:rPr lang="en-US" altLang="zh-CN" sz="2400" dirty="0">
                <a:solidFill>
                  <a:schemeClr val="accent5">
                    <a:lumMod val="7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Eclips</a:t>
            </a: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e:Javaweb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响应</a:t>
            </a: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(Tomcat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实现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登录，注册，上传，下载等的响应</a:t>
            </a: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)</a:t>
            </a:r>
            <a:endParaRPr lang="en-US" altLang="zh-CN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64845" y="151765"/>
            <a:ext cx="114744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3600" dirty="0">
                <a:latin typeface="深海之鱼愿你喜" charset="-122"/>
                <a:ea typeface="深海之鱼愿你喜" charset="-122"/>
              </a:rPr>
              <a:t>分工</a:t>
            </a:r>
            <a:endParaRPr lang="zh-CN" altLang="en-US" sz="3600" dirty="0">
              <a:latin typeface="深海之鱼愿你喜" charset="-122"/>
              <a:ea typeface="深海之鱼愿你喜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130935" y="2832100"/>
            <a:ext cx="10109835" cy="17532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何智浩：</a:t>
            </a:r>
            <a:endParaRPr lang="zh-CN" altLang="en-US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chemeClr val="accent5">
                    <a:lumMod val="7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Android</a:t>
            </a: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: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文件选择，图片上传及其本地图片九宫格和相册模式，</a:t>
            </a: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Socket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实现（登录注册），碎片切换部分功能</a:t>
            </a:r>
            <a:endParaRPr lang="zh-CN" altLang="en-US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050925" y="4503420"/>
            <a:ext cx="10110470" cy="64516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50000"/>
              </a:lnSpc>
            </a:pPr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曾令宏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：积极讨论</a:t>
            </a: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App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实现思路，算法指导与部分</a:t>
            </a: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Mysql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增删查改，</a:t>
            </a:r>
            <a:endParaRPr lang="zh-CN" altLang="en-US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050925" y="5148580"/>
            <a:ext cx="10269855" cy="64516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50000"/>
              </a:lnSpc>
            </a:pPr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李业天：个人信息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界面设计与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及其以上功能界面的部分实现 </a:t>
            </a:r>
            <a:endParaRPr lang="zh-CN" altLang="en-US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" grpId="0"/>
      <p:bldP spid="8" grpId="0"/>
      <p:bldP spid="9" grpId="0"/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6995" y="-2666996"/>
            <a:ext cx="6858001" cy="12191996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298168" y="248503"/>
            <a:ext cx="11595653" cy="63610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298443" y="258944"/>
            <a:ext cx="7010403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3600" dirty="0">
                <a:latin typeface="深海之鱼愿你喜" charset="-122"/>
                <a:ea typeface="深海之鱼愿你喜" charset="-122"/>
              </a:rPr>
              <a:t>安装</a:t>
            </a:r>
            <a:endParaRPr lang="zh-CN" altLang="en-US" sz="3600" dirty="0">
              <a:latin typeface="深海之鱼愿你喜" charset="-122"/>
              <a:ea typeface="深海之鱼愿你喜" charset="-122"/>
            </a:endParaRPr>
          </a:p>
        </p:txBody>
      </p:sp>
      <p:pic>
        <p:nvPicPr>
          <p:cNvPr id="3" name="图片 2" descr="安装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1425" y="366395"/>
            <a:ext cx="2825115" cy="612394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31495" y="1477010"/>
            <a:ext cx="378142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曾经将</a:t>
            </a:r>
            <a:r>
              <a:rPr lang="en-US" altLang="zh-CN"/>
              <a:t>android</a:t>
            </a:r>
            <a:r>
              <a:rPr lang="zh-CN" altLang="en-US"/>
              <a:t>程序都安装到环境为</a:t>
            </a:r>
            <a:r>
              <a:rPr lang="en-US" altLang="zh-CN"/>
              <a:t>Android 7.0 /Android 9.0</a:t>
            </a:r>
            <a:r>
              <a:rPr lang="zh-CN" altLang="en-US"/>
              <a:t>的真机上</a:t>
            </a:r>
            <a:r>
              <a:rPr lang="zh-CN" altLang="en-US"/>
              <a:t>，都可以完美运行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以下截图都是在</a:t>
            </a:r>
            <a:r>
              <a:rPr lang="en-US" altLang="zh-CN"/>
              <a:t>Android 9.0</a:t>
            </a:r>
            <a:r>
              <a:rPr lang="zh-CN" altLang="en-US"/>
              <a:t>手机上运行的屏幕截图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6995" y="-2666996"/>
            <a:ext cx="6858001" cy="12191996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298168" y="248503"/>
            <a:ext cx="11595653" cy="63610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298443" y="248149"/>
            <a:ext cx="7010403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3600" dirty="0">
                <a:latin typeface="深海之鱼愿你喜" charset="-122"/>
                <a:ea typeface="深海之鱼愿你喜" charset="-122"/>
              </a:rPr>
              <a:t>登录和注册</a:t>
            </a:r>
            <a:endParaRPr lang="zh-CN" altLang="en-US" sz="3600" dirty="0">
              <a:latin typeface="深海之鱼愿你喜" charset="-122"/>
              <a:ea typeface="深海之鱼愿你喜" charset="-122"/>
            </a:endParaRPr>
          </a:p>
        </p:txBody>
      </p:sp>
      <p:pic>
        <p:nvPicPr>
          <p:cNvPr id="6" name="图片 5" descr="登录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5075" y="387985"/>
            <a:ext cx="2805430" cy="6080760"/>
          </a:xfrm>
          <a:prstGeom prst="rect">
            <a:avLst/>
          </a:prstGeom>
        </p:spPr>
      </p:pic>
      <p:pic>
        <p:nvPicPr>
          <p:cNvPr id="14" name="图片 13" descr="注册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7090" y="387985"/>
            <a:ext cx="2778760" cy="602234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440055" y="1333500"/>
            <a:ext cx="310388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曾经将</a:t>
            </a:r>
            <a:r>
              <a:rPr lang="en-US" altLang="zh-CN"/>
              <a:t>android</a:t>
            </a:r>
            <a:r>
              <a:rPr lang="zh-CN" altLang="en-US"/>
              <a:t>程序都安装，</a:t>
            </a:r>
            <a:r>
              <a:rPr lang="en-US" altLang="zh-CN"/>
              <a:t>Android 7.0 </a:t>
            </a:r>
            <a:r>
              <a:rPr lang="zh-CN" altLang="en-US"/>
              <a:t>和</a:t>
            </a:r>
            <a:r>
              <a:rPr lang="en-US" altLang="zh-CN"/>
              <a:t>Android 9.0</a:t>
            </a:r>
            <a:r>
              <a:rPr lang="zh-CN" altLang="en-US"/>
              <a:t>上面跑，都可以运行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6995" y="-2666996"/>
            <a:ext cx="6858001" cy="12191996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298168" y="248503"/>
            <a:ext cx="11595653" cy="63610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298443" y="248149"/>
            <a:ext cx="7010403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3600" dirty="0">
                <a:latin typeface="深海之鱼愿你喜" charset="-122"/>
                <a:ea typeface="深海之鱼愿你喜" charset="-122"/>
              </a:rPr>
              <a:t>登录成功的权限授权</a:t>
            </a:r>
            <a:endParaRPr lang="zh-CN" altLang="en-US" sz="3600" dirty="0">
              <a:latin typeface="深海之鱼愿你喜" charset="-122"/>
              <a:ea typeface="深海之鱼愿你喜" charset="-122"/>
            </a:endParaRPr>
          </a:p>
        </p:txBody>
      </p:sp>
      <p:pic>
        <p:nvPicPr>
          <p:cNvPr id="6" name="图片 5" descr="正常主页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3530" y="419735"/>
            <a:ext cx="2776220" cy="6018530"/>
          </a:xfrm>
          <a:prstGeom prst="rect">
            <a:avLst/>
          </a:prstGeom>
        </p:spPr>
      </p:pic>
      <p:pic>
        <p:nvPicPr>
          <p:cNvPr id="7" name="图片 6" descr="登录成功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6175" y="419735"/>
            <a:ext cx="2776855" cy="601853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31495" y="1463675"/>
            <a:ext cx="3781425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某些</a:t>
            </a:r>
            <a:r>
              <a:rPr lang="en-US" altLang="zh-CN"/>
              <a:t>android</a:t>
            </a:r>
            <a:r>
              <a:rPr lang="zh-CN" altLang="en-US"/>
              <a:t>手机并不能完全程度兼容授权，即使安装时候已经授权</a:t>
            </a:r>
            <a:r>
              <a:rPr lang="en-US" altLang="zh-CN"/>
              <a:t>‘</a:t>
            </a:r>
            <a:r>
              <a:rPr lang="zh-CN" altLang="en-US"/>
              <a:t>成功</a:t>
            </a:r>
            <a:r>
              <a:rPr lang="en-US" altLang="zh-CN"/>
              <a:t>’</a:t>
            </a:r>
            <a:r>
              <a:rPr lang="zh-CN" altLang="en-US"/>
              <a:t>，但到了里面还需要进行一次定位，读写内存之类的权限检查，若没成功授权，则弹出提示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成功授权后，后面</a:t>
            </a:r>
            <a:r>
              <a:rPr lang="en-US" altLang="zh-CN"/>
              <a:t>App</a:t>
            </a:r>
            <a:r>
              <a:rPr lang="zh-CN" altLang="en-US"/>
              <a:t>某些功能才能正常运行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6995" y="-2666996"/>
            <a:ext cx="6858001" cy="12191996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298168" y="248503"/>
            <a:ext cx="11595653" cy="63610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298443" y="248149"/>
            <a:ext cx="7010403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3600" dirty="0">
                <a:latin typeface="深海之鱼愿你喜" charset="-122"/>
                <a:ea typeface="深海之鱼愿你喜" charset="-122"/>
              </a:rPr>
              <a:t>个人信息和查询</a:t>
            </a:r>
            <a:endParaRPr lang="en-US" altLang="zh-CN" sz="3600" dirty="0">
              <a:latin typeface="深海之鱼愿你喜" charset="-122"/>
              <a:ea typeface="深海之鱼愿你喜" charset="-122"/>
            </a:endParaRPr>
          </a:p>
        </p:txBody>
      </p:sp>
      <p:pic>
        <p:nvPicPr>
          <p:cNvPr id="7" name="图片 6" descr="查询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3595" y="377825"/>
            <a:ext cx="2814955" cy="6102350"/>
          </a:xfrm>
          <a:prstGeom prst="rect">
            <a:avLst/>
          </a:prstGeom>
        </p:spPr>
      </p:pic>
      <p:pic>
        <p:nvPicPr>
          <p:cNvPr id="3" name="图片 2" descr="个人信息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2700" y="377825"/>
            <a:ext cx="2815590" cy="610298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40055" y="1333500"/>
            <a:ext cx="31038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/>
              <a:t>实现简单的修改信息，统计，</a:t>
            </a:r>
            <a:endParaRPr lang="zh-CN"/>
          </a:p>
          <a:p>
            <a:r>
              <a:rPr lang="zh-CN"/>
              <a:t>查询功能</a:t>
            </a:r>
            <a:endParaRPr 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6995" y="-2666996"/>
            <a:ext cx="6858001" cy="12191996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298168" y="248503"/>
            <a:ext cx="11595653" cy="63610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298443" y="248149"/>
            <a:ext cx="7010403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3600" dirty="0">
                <a:latin typeface="深海之鱼愿你喜" charset="-122"/>
                <a:ea typeface="深海之鱼愿你喜" charset="-122"/>
              </a:rPr>
              <a:t>上传和首页</a:t>
            </a:r>
            <a:endParaRPr lang="en-US" altLang="zh-CN" sz="3600" dirty="0">
              <a:latin typeface="深海之鱼愿你喜" charset="-122"/>
              <a:ea typeface="深海之鱼愿你喜" charset="-122"/>
            </a:endParaRPr>
          </a:p>
        </p:txBody>
      </p:sp>
      <p:pic>
        <p:nvPicPr>
          <p:cNvPr id="3" name="图片 2" descr="正常主页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7635" y="404495"/>
            <a:ext cx="2785745" cy="6038215"/>
          </a:xfrm>
          <a:prstGeom prst="rect">
            <a:avLst/>
          </a:prstGeom>
        </p:spPr>
      </p:pic>
      <p:pic>
        <p:nvPicPr>
          <p:cNvPr id="7" name="图片 6" descr="定位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3105" y="404495"/>
            <a:ext cx="2785745" cy="603821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40055" y="1333500"/>
            <a:ext cx="31038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/>
              <a:t>上传信息实现自动定位</a:t>
            </a:r>
            <a:endParaRPr 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6995" y="-2666996"/>
            <a:ext cx="6858001" cy="12191996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297533" y="248503"/>
            <a:ext cx="11595653" cy="63610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298443" y="248149"/>
            <a:ext cx="7010403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3600" dirty="0">
                <a:latin typeface="深海之鱼愿你喜" charset="-122"/>
                <a:ea typeface="深海之鱼愿你喜" charset="-122"/>
              </a:rPr>
              <a:t>上传图片</a:t>
            </a:r>
            <a:r>
              <a:rPr lang="en-US" altLang="zh-CN" sz="3600" dirty="0">
                <a:latin typeface="深海之鱼愿你喜" charset="-122"/>
                <a:ea typeface="深海之鱼愿你喜" charset="-122"/>
              </a:rPr>
              <a:t>/</a:t>
            </a:r>
            <a:r>
              <a:rPr lang="zh-CN" altLang="en-US" sz="3600" dirty="0">
                <a:latin typeface="深海之鱼愿你喜" charset="-122"/>
                <a:ea typeface="深海之鱼愿你喜" charset="-122"/>
              </a:rPr>
              <a:t>视频</a:t>
            </a:r>
            <a:endParaRPr lang="zh-CN" altLang="en-US" sz="3600" dirty="0">
              <a:latin typeface="深海之鱼愿你喜" charset="-122"/>
              <a:ea typeface="深海之鱼愿你喜" charset="-122"/>
            </a:endParaRPr>
          </a:p>
        </p:txBody>
      </p:sp>
      <p:pic>
        <p:nvPicPr>
          <p:cNvPr id="3" name="图片 2" descr="上传图片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0910" y="488950"/>
            <a:ext cx="2712720" cy="5878830"/>
          </a:xfrm>
          <a:prstGeom prst="rect">
            <a:avLst/>
          </a:prstGeom>
        </p:spPr>
      </p:pic>
      <p:pic>
        <p:nvPicPr>
          <p:cNvPr id="6" name="图片 5" descr="上传视频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4145" y="488950"/>
            <a:ext cx="2741930" cy="59436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67030" y="2025015"/>
            <a:ext cx="3103880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/>
              <a:t>点击上传后，后台会自己记录上传时间，并有进度条显示上传是否完成</a:t>
            </a:r>
            <a:endParaRPr lang="zh-CN"/>
          </a:p>
          <a:p>
            <a:endParaRPr lang="zh-CN"/>
          </a:p>
          <a:p>
            <a:r>
              <a:rPr lang="zh-CN" altLang="en-US"/>
              <a:t>不展示完整的九宫格图片是因为上传时间太慢了，演示时最好只展示</a:t>
            </a:r>
            <a:r>
              <a:rPr lang="en-US" altLang="zh-CN"/>
              <a:t>2</a:t>
            </a:r>
            <a:r>
              <a:rPr lang="zh-CN" altLang="en-US"/>
              <a:t>张图片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6995" y="-2666996"/>
            <a:ext cx="6858001" cy="12191996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298168" y="248503"/>
            <a:ext cx="11595653" cy="63610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298443" y="248149"/>
            <a:ext cx="7010403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3600" dirty="0">
                <a:latin typeface="深海之鱼愿你喜" charset="-122"/>
                <a:ea typeface="深海之鱼愿你喜" charset="-122"/>
              </a:rPr>
              <a:t>点击图片</a:t>
            </a:r>
            <a:endParaRPr lang="zh-CN" altLang="en-US" sz="3600" dirty="0">
              <a:latin typeface="深海之鱼愿你喜" charset="-122"/>
              <a:ea typeface="深海之鱼愿你喜" charset="-122"/>
            </a:endParaRPr>
          </a:p>
        </p:txBody>
      </p:sp>
      <p:pic>
        <p:nvPicPr>
          <p:cNvPr id="7" name="图片 6" descr="上传图片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9795" y="381000"/>
            <a:ext cx="2812415" cy="6094730"/>
          </a:xfrm>
          <a:prstGeom prst="rect">
            <a:avLst/>
          </a:prstGeom>
        </p:spPr>
      </p:pic>
      <p:pic>
        <p:nvPicPr>
          <p:cNvPr id="8" name="图片 7" descr="上传图片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8850" y="381000"/>
            <a:ext cx="2811780" cy="609473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67030" y="2025015"/>
            <a:ext cx="31038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/>
              <a:t>点击图片会进入相册模式，看见高清大图</a:t>
            </a:r>
            <a:endParaRPr 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7308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7308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TEMPLATE_THUMBS_INDEX" val="1、2、3、6、8、10、11、12、15"/>
  <p:tag name="KSO_WM_TEMPLATE_SUBCATEGORY" val="0"/>
  <p:tag name="KSO_WM_TAG_VERSION" val="1.0"/>
  <p:tag name="KSO_WM_BEAUTIFY_FLAG" val="#wm#"/>
  <p:tag name="KSO_WM_TEMPLATE_CATEGORY" val="custom"/>
  <p:tag name="KSO_WM_TEMPLATE_INDEX" val="20187308"/>
</p:tagLst>
</file>

<file path=ppt/tags/tag62.xml><?xml version="1.0" encoding="utf-8"?>
<p:tagLst xmlns:p="http://schemas.openxmlformats.org/presentationml/2006/main">
  <p:tag name="KSO_WM_SLIDE_MODEL_TYPE" val="cover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885</Words>
  <Application>WPS 演示</Application>
  <PresentationFormat>宽屏</PresentationFormat>
  <Paragraphs>79</Paragraphs>
  <Slides>14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5" baseType="lpstr">
      <vt:lpstr>Arial</vt:lpstr>
      <vt:lpstr>宋体</vt:lpstr>
      <vt:lpstr>Wingdings</vt:lpstr>
      <vt:lpstr>微软雅黑</vt:lpstr>
      <vt:lpstr>Berlin Sans FB Demi</vt:lpstr>
      <vt:lpstr>Segoe Print</vt:lpstr>
      <vt:lpstr>楷体</vt:lpstr>
      <vt:lpstr>Ebrima</vt:lpstr>
      <vt:lpstr>深海之鱼愿你喜</vt:lpstr>
      <vt:lpstr>Arial Unicode MS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Passingfro</cp:lastModifiedBy>
  <cp:revision>23</cp:revision>
  <dcterms:created xsi:type="dcterms:W3CDTF">2019-05-19T15:35:00Z</dcterms:created>
  <dcterms:modified xsi:type="dcterms:W3CDTF">2019-05-27T08:34:41Z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2052-11.1.0.8597</vt:lpwstr>
  </property>
</Properties>
</file>